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70" roundtripDataSignature="AMtx7mgRSeqgxczoXf0YN1B5CsUdD8pZ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0" Type="http://customschemas.google.com/relationships/presentationmetadata" Target="meta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3fcdadeb4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g33fcdadeb4d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3fcdadeb4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" name="Google Shape;227;g33fcdadeb4d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fcdadeb4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g33fcdadeb4d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fcdadeb4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g33fcdadeb4d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3fcdadeb4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" name="Google Shape;250;g33fcdadeb4d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3fcdadeb4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g33fcdadeb4d_0_1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3fcdadeb4d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g33fcdadeb4d_0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3fcdadeb4d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g33fcdadeb4d_0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3fcdadeb4d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g33fcdadeb4d_0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3fcdadeb4d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5" name="Google Shape;285;g33fcdadeb4d_0_2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a781409b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g33a781409b3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3fcdadeb4d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g33fcdadeb4d_0_2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3fcdadeb4d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9" name="Google Shape;299;g33fcdadeb4d_0_2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3fcdadeb4d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6" name="Google Shape;306;g33fcdadeb4d_0_2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3fcdadeb4d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g33fcdadeb4d_0_3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3fcdadeb4d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8" name="Google Shape;318;g33fcdadeb4d_0_3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3fcdadeb4d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4" name="Google Shape;324;g33fcdadeb4d_0_3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3fcdadeb4d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0" name="Google Shape;330;g33fcdadeb4d_0_3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3fcdadeb4d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6" name="Google Shape;336;g33fcdadeb4d_0_3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40c9f185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2" name="Google Shape;342;g340c9f1854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40c9f1854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8" name="Google Shape;348;g340c9f18547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3fcdadeb4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g33fcdadeb4d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40c9f1854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" name="Google Shape;355;g340c9f18547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40c9f1854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1" name="Google Shape;361;g340c9f18547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4229997c0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8" name="Google Shape;368;g34229997c06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4229997c0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4" name="Google Shape;374;g34229997c06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4229997c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2" name="Google Shape;382;g34229997c0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4229997c0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9" name="Google Shape;389;g34229997c06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4229997c0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5" name="Google Shape;395;g34229997c06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4229997c0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2" name="Google Shape;402;g34229997c06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4229997c0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8" name="Google Shape;408;g34229997c06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4229997c06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4" name="Google Shape;414;g34229997c06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3fcdadeb4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g33fcdadeb4d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4229997c0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0" name="Google Shape;420;g34229997c06_0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4229997c0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6" name="Google Shape;426;g34229997c06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4229997c06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2" name="Google Shape;432;g34229997c06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4229997c0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9" name="Google Shape;439;g34229997c06_0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4229997c0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6" name="Google Shape;446;g34229997c06_0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4229997c06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3" name="Google Shape;453;g34229997c06_0_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4229997c0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9" name="Google Shape;459;g34229997c06_0_1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4229997c0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5" name="Google Shape;465;g34229997c06_0_1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4229997c0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2" name="Google Shape;472;g34229997c06_0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4229997c0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9" name="Google Shape;479;g34229997c06_0_1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00842e6aae1526b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00842e6aae1526b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4229997c06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7" name="Google Shape;487;g34229997c06_0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4229997c06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3" name="Google Shape;493;g34229997c06_0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4229997c0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1" name="Google Shape;501;g34229997c06_0_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4229997c06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8" name="Google Shape;508;g34229997c06_0_2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4229997c06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4" name="Google Shape;514;g34229997c06_0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4229997c06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0" name="Google Shape;520;g34229997c06_0_2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4229997c06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7" name="Google Shape;527;g34229997c06_0_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4229997c06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3" name="Google Shape;533;g34229997c06_0_2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4229997c06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0" name="Google Shape;540;g34229997c06_0_2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4229997c06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6" name="Google Shape;546;g34229997c06_0_2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3fcdadeb4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g33fcdadeb4d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4229997c06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2" name="Google Shape;552;g34229997c06_0_2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4229997c06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9" name="Google Shape;559;g34229997c06_0_2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4229997c06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6" name="Google Shape;566;g34229997c06_0_2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4229997c06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3" name="Google Shape;573;g34229997c06_0_2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3fcdadeb4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g33fcdadeb4d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3fcdadeb4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g33fcdadeb4d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fcdadeb4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g33fcdadeb4d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3fcdadeb4d_0_180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33fcdadeb4d_0_18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9" name="Google Shape;89;g33fcdadeb4d_0_18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33fcdadeb4d_0_18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33fcdadeb4d_0_18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fcdadeb4d_0_18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33fcdadeb4d_0_18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g33fcdadeb4d_0_18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33fcdadeb4d_0_18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33fcdadeb4d_0_18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3fcdadeb4d_0_192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000"/>
              <a:buFont typeface="Georgia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33fcdadeb4d_0_192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g33fcdadeb4d_0_19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33fcdadeb4d_0_19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g33fcdadeb4d_0_19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3fcdadeb4d_0_19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33fcdadeb4d_0_198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07" name="Google Shape;107;g33fcdadeb4d_0_198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08" name="Google Shape;108;g33fcdadeb4d_0_19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g33fcdadeb4d_0_19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33fcdadeb4d_0_19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3fcdadeb4d_0_20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33fcdadeb4d_0_205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g33fcdadeb4d_0_205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5" name="Google Shape;115;g33fcdadeb4d_0_205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g33fcdadeb4d_0_205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7" name="Google Shape;117;g33fcdadeb4d_0_20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33fcdadeb4d_0_20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g33fcdadeb4d_0_20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3fcdadeb4d_0_2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33fcdadeb4d_0_2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33fcdadeb4d_0_2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33fcdadeb4d_0_2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fcdadeb4d_0_2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33fcdadeb4d_0_2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33fcdadeb4d_0_2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fcdadeb4d_0_223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2000"/>
              <a:buFont typeface="Georgia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33fcdadeb4d_0_223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g33fcdadeb4d_0_223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3" name="Google Shape;133;g33fcdadeb4d_0_2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33fcdadeb4d_0_2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33fcdadeb4d_0_2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fcdadeb4d_0_230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2000"/>
              <a:buFont typeface="Georgia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33fcdadeb4d_0_23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33fcdadeb4d_0_230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0" name="Google Shape;140;g33fcdadeb4d_0_23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33fcdadeb4d_0_23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33fcdadeb4d_0_23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fcdadeb4d_0_2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33fcdadeb4d_0_237"/>
          <p:cNvSpPr txBox="1"/>
          <p:nvPr>
            <p:ph idx="1" type="body"/>
          </p:nvPr>
        </p:nvSpPr>
        <p:spPr>
          <a:xfrm rot="5400000">
            <a:off x="2308951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g33fcdadeb4d_0_23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33fcdadeb4d_0_23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33fcdadeb4d_0_23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3fcdadeb4d_0_243"/>
          <p:cNvSpPr txBox="1"/>
          <p:nvPr>
            <p:ph type="title"/>
          </p:nvPr>
        </p:nvSpPr>
        <p:spPr>
          <a:xfrm rot="5400000">
            <a:off x="4732351" y="2171689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33fcdadeb4d_0_243"/>
          <p:cNvSpPr txBox="1"/>
          <p:nvPr>
            <p:ph idx="1" type="body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g33fcdadeb4d_0_24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33fcdadeb4d_0_24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33fcdadeb4d_0_24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000"/>
              <a:buFont typeface="Georgia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4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4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4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4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2000"/>
              <a:buFont typeface="Georgia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2000"/>
              <a:buFont typeface="Georgia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2DA">
            <a:alpha val="196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  <a:defRPr b="0" i="0" sz="4400" u="none" cap="none" strike="noStrike">
                <a:solidFill>
                  <a:srgbClr val="527D5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" name="Google Shape;8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" name="Google Shape;9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" name="Google Shape;10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2DA">
            <a:alpha val="2350"/>
          </a:srgbClr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3fcdadeb4d_0_1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  <a:defRPr b="0" i="0" sz="4400" u="none" cap="none" strike="noStrike">
                <a:solidFill>
                  <a:srgbClr val="527D5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g33fcdadeb4d_0_17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3" name="Google Shape;83;g33fcdadeb4d_0_17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4" name="Google Shape;84;g33fcdadeb4d_0_17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5" name="Google Shape;85;g33fcdadeb4d_0_17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pytorch.org/docs/stable/generated/torch.nn.Conv2d.html" TargetMode="External"/><Relationship Id="rId4" Type="http://schemas.openxmlformats.org/officeDocument/2006/relationships/image" Target="../media/image4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github.com/DeepLearningSchool/part_1_ml_cv/blob/main/week_05_convolutional_nets/Practice/part_3_convnet_pytorch.ipynb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Введение в нейросети</a:t>
            </a:r>
            <a:endParaRPr/>
          </a:p>
        </p:txBody>
      </p:sp>
      <p:sp>
        <p:nvSpPr>
          <p:cNvPr id="160" name="Google Shape;160;p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3fcdadeb4d_0_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Последний слой </a:t>
            </a:r>
            <a:endParaRPr/>
          </a:p>
        </p:txBody>
      </p:sp>
      <p:sp>
        <p:nvSpPr>
          <p:cNvPr id="222" name="Google Shape;222;g33fcdadeb4d_0_50"/>
          <p:cNvSpPr/>
          <p:nvPr/>
        </p:nvSpPr>
        <p:spPr>
          <a:xfrm>
            <a:off x="1017925" y="1220900"/>
            <a:ext cx="2552700" cy="47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3" name="Google Shape;223;g33fcdadeb4d_0_50"/>
          <p:cNvSpPr txBox="1"/>
          <p:nvPr/>
        </p:nvSpPr>
        <p:spPr>
          <a:xfrm>
            <a:off x="673950" y="1636075"/>
            <a:ext cx="7796100" cy="26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Решаем задачу классификации на 10 классов.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Предпоследний</a:t>
            </a: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слой содержит 10 линейных нейронов - меры принадлежности объекта к каждому классу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eorgia"/>
              <a:buChar char="●"/>
            </a:pPr>
            <a:r>
              <a:rPr lang="ru-RU" sz="23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Пусть y0, y1, …, y9 - выходы предпоследнего слоя</a:t>
            </a:r>
            <a:endParaRPr sz="23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Char char="●"/>
            </a:pPr>
            <a:r>
              <a:rPr lang="ru-RU" sz="23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На последнем слое </a:t>
            </a:r>
            <a:r>
              <a:rPr lang="ru-RU" sz="23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применяется</a:t>
            </a:r>
            <a:r>
              <a:rPr lang="ru-RU" sz="23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softmax - преобразование:</a:t>
            </a:r>
            <a:endParaRPr sz="23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24" name="Google Shape;224;g33fcdadeb4d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925" y="4256900"/>
            <a:ext cx="7725284" cy="2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3fcdadeb4d_0_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Обучение перцептрона</a:t>
            </a:r>
            <a:endParaRPr/>
          </a:p>
        </p:txBody>
      </p:sp>
      <p:sp>
        <p:nvSpPr>
          <p:cNvPr id="230" name="Google Shape;230;g33fcdadeb4d_0_58"/>
          <p:cNvSpPr/>
          <p:nvPr/>
        </p:nvSpPr>
        <p:spPr>
          <a:xfrm>
            <a:off x="1017925" y="1220900"/>
            <a:ext cx="2552700" cy="47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1" name="Google Shape;231;g33fcdadeb4d_0_58"/>
          <p:cNvSpPr txBox="1"/>
          <p:nvPr/>
        </p:nvSpPr>
        <p:spPr>
          <a:xfrm>
            <a:off x="673950" y="1636075"/>
            <a:ext cx="77961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Проходимся по элементам обучающей выборки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Имеется </a:t>
            </a:r>
            <a:r>
              <a:rPr i="1"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размеченное </a:t>
            </a: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изображение цифры “4”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На последнем слое нейронной сети сформировались вероятности p = (p0, p1, …., p9)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32" name="Google Shape;232;g33fcdadeb4d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625" y="3558175"/>
            <a:ext cx="4299498" cy="299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fcdadeb4d_0_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Обучение перцептрона</a:t>
            </a:r>
            <a:endParaRPr/>
          </a:p>
        </p:txBody>
      </p:sp>
      <p:sp>
        <p:nvSpPr>
          <p:cNvPr id="238" name="Google Shape;238;g33fcdadeb4d_0_67"/>
          <p:cNvSpPr/>
          <p:nvPr/>
        </p:nvSpPr>
        <p:spPr>
          <a:xfrm>
            <a:off x="1017925" y="1220900"/>
            <a:ext cx="2552700" cy="47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9" name="Google Shape;239;g33fcdadeb4d_0_67"/>
          <p:cNvSpPr txBox="1"/>
          <p:nvPr/>
        </p:nvSpPr>
        <p:spPr>
          <a:xfrm>
            <a:off x="673950" y="1417650"/>
            <a:ext cx="7796100" cy="24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Хотим сделать p4 как можно больше 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Аналогично для всех картинок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●"/>
            </a:pPr>
            <a:r>
              <a:rPr b="1"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Цель</a:t>
            </a: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 подобрать матрицы W1, W2, W3 так, чтобы </a:t>
            </a:r>
            <a:r>
              <a:rPr i="1"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максимизировать </a:t>
            </a:r>
            <a:r>
              <a:rPr i="1"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произведение</a:t>
            </a:r>
            <a:r>
              <a:rPr i="1"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вероятностей правильной классификации по всем элементам обучающей выборки</a:t>
            </a:r>
            <a:endParaRPr i="1"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Имеем сложную задачу численной оптимизации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40" name="Google Shape;240;g33fcdadeb4d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575" y="4081375"/>
            <a:ext cx="3985940" cy="27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3fcdadeb4d_0_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Оптимизация</a:t>
            </a:r>
            <a:r>
              <a:rPr lang="ru-RU"/>
              <a:t> функции потерь</a:t>
            </a:r>
            <a:endParaRPr/>
          </a:p>
        </p:txBody>
      </p:sp>
      <p:sp>
        <p:nvSpPr>
          <p:cNvPr id="246" name="Google Shape;246;g33fcdadeb4d_0_74"/>
          <p:cNvSpPr/>
          <p:nvPr/>
        </p:nvSpPr>
        <p:spPr>
          <a:xfrm>
            <a:off x="1017925" y="1220900"/>
            <a:ext cx="2552700" cy="47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7" name="Google Shape;247;g33fcdadeb4d_0_74"/>
          <p:cNvSpPr txBox="1"/>
          <p:nvPr/>
        </p:nvSpPr>
        <p:spPr>
          <a:xfrm>
            <a:off x="673950" y="1417650"/>
            <a:ext cx="7796100" cy="45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Пусть (x, y) - элемент обучающей выборки, Q - вектор параметров нейросети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На последнем слое нейронной сети - вероятности классов 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		p = (p0, p1, …, p9)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Нужно максимизировать </a:t>
            </a: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произведение</a:t>
            </a: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вероятностей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То есть подобрать такие параметры нейросети при которых сеть будет выдавать высокую вероятность pi на картинку с цифрой i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Задача оптимизации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3fcdadeb4d_0_8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Оптимизация функции потерь</a:t>
            </a:r>
            <a:endParaRPr/>
          </a:p>
        </p:txBody>
      </p:sp>
      <p:sp>
        <p:nvSpPr>
          <p:cNvPr id="253" name="Google Shape;253;g33fcdadeb4d_0_81"/>
          <p:cNvSpPr/>
          <p:nvPr/>
        </p:nvSpPr>
        <p:spPr>
          <a:xfrm>
            <a:off x="1017925" y="1220900"/>
            <a:ext cx="2552700" cy="47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" name="Google Shape;254;g33fcdadeb4d_0_81"/>
          <p:cNvSpPr txBox="1"/>
          <p:nvPr/>
        </p:nvSpPr>
        <p:spPr>
          <a:xfrm>
            <a:off x="673950" y="1417650"/>
            <a:ext cx="7796100" cy="45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Бывают и другие функции потерь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Зависит от задачи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Например, для задачи </a:t>
            </a: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регрессии можно оптимизировать Mean Squared Error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3fcdadeb4d_0_168"/>
          <p:cNvSpPr txBox="1"/>
          <p:nvPr>
            <p:ph type="title"/>
          </p:nvPr>
        </p:nvSpPr>
        <p:spPr>
          <a:xfrm>
            <a:off x="457200" y="313675"/>
            <a:ext cx="82296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944">
                <a:highlight>
                  <a:srgbClr val="FFFFFF"/>
                </a:highlight>
              </a:rPr>
              <a:t>MSE (</a:t>
            </a:r>
            <a:r>
              <a:rPr lang="ru-RU" sz="3944">
                <a:solidFill>
                  <a:srgbClr val="527D55"/>
                </a:solidFill>
                <a:highlight>
                  <a:srgbClr val="FFFFFF"/>
                </a:highlight>
              </a:rPr>
              <a:t>Mean squared error)</a:t>
            </a:r>
            <a:endParaRPr sz="4022">
              <a:highlight>
                <a:srgbClr val="FFFFFF"/>
              </a:highlight>
            </a:endParaRPr>
          </a:p>
        </p:txBody>
      </p:sp>
      <p:pic>
        <p:nvPicPr>
          <p:cNvPr id="260" name="Google Shape;260;g33fcdadeb4d_0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05375"/>
            <a:ext cx="4758575" cy="99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1" name="Google Shape;261;g33fcdadeb4d_0_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9600" y="2504700"/>
            <a:ext cx="5157474" cy="40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3fcdadeb4d_0_2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ct val="100000"/>
              <a:buFont typeface="Georgia"/>
              <a:buNone/>
            </a:pPr>
            <a:r>
              <a:rPr lang="ru-RU"/>
              <a:t>Стохастический градиентный спуск</a:t>
            </a:r>
            <a:endParaRPr/>
          </a:p>
        </p:txBody>
      </p:sp>
      <p:sp>
        <p:nvSpPr>
          <p:cNvPr id="267" name="Google Shape;267;g33fcdadeb4d_0_249"/>
          <p:cNvSpPr/>
          <p:nvPr/>
        </p:nvSpPr>
        <p:spPr>
          <a:xfrm>
            <a:off x="1017925" y="1220900"/>
            <a:ext cx="2552700" cy="47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8" name="Google Shape;268;g33fcdadeb4d_0_249"/>
          <p:cNvSpPr txBox="1"/>
          <p:nvPr/>
        </p:nvSpPr>
        <p:spPr>
          <a:xfrm>
            <a:off x="673950" y="1417650"/>
            <a:ext cx="7796100" cy="45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Выбираем батч примеров из обучающей выборки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Вычисляем производную функции потерь по всем весам нейросети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Обновляем веса в направлении антиградиента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fcdadeb4d_0_2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Итог</a:t>
            </a:r>
            <a:endParaRPr/>
          </a:p>
        </p:txBody>
      </p:sp>
      <p:sp>
        <p:nvSpPr>
          <p:cNvPr id="274" name="Google Shape;274;g33fcdadeb4d_0_255"/>
          <p:cNvSpPr/>
          <p:nvPr/>
        </p:nvSpPr>
        <p:spPr>
          <a:xfrm>
            <a:off x="1017925" y="1220900"/>
            <a:ext cx="2552700" cy="47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5" name="Google Shape;275;g33fcdadeb4d_0_255"/>
          <p:cNvSpPr txBox="1"/>
          <p:nvPr/>
        </p:nvSpPr>
        <p:spPr>
          <a:xfrm>
            <a:off x="673950" y="1417650"/>
            <a:ext cx="7796100" cy="45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Модель нейрона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Полносвязная нейронная сеть для задачи классификации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○"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Скрытые слои (линейный слой + функция активации)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○"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Последний слой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Обучение нейронных сетей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Решение задачи оптимизации параметров сети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3fcdadeb4d_0_2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PyTorch</a:t>
            </a:r>
            <a:endParaRPr/>
          </a:p>
        </p:txBody>
      </p:sp>
      <p:sp>
        <p:nvSpPr>
          <p:cNvPr id="281" name="Google Shape;281;g33fcdadeb4d_0_261"/>
          <p:cNvSpPr/>
          <p:nvPr/>
        </p:nvSpPr>
        <p:spPr>
          <a:xfrm>
            <a:off x="1017925" y="1220900"/>
            <a:ext cx="2552700" cy="47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2" name="Google Shape;282;g33fcdadeb4d_0_261"/>
          <p:cNvSpPr txBox="1"/>
          <p:nvPr/>
        </p:nvSpPr>
        <p:spPr>
          <a:xfrm>
            <a:off x="673950" y="1417650"/>
            <a:ext cx="7796100" cy="45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Фреймворк для работы с нейросетями в питоне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pip install torch</a:t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3fcdadeb4d_0_2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torch.Tensor</a:t>
            </a:r>
            <a:endParaRPr/>
          </a:p>
        </p:txBody>
      </p:sp>
      <p:sp>
        <p:nvSpPr>
          <p:cNvPr id="288" name="Google Shape;288;g33fcdadeb4d_0_267"/>
          <p:cNvSpPr/>
          <p:nvPr/>
        </p:nvSpPr>
        <p:spPr>
          <a:xfrm>
            <a:off x="1017925" y="1220900"/>
            <a:ext cx="2552700" cy="47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9" name="Google Shape;289;g33fcdadeb4d_0_267"/>
          <p:cNvSpPr txBox="1"/>
          <p:nvPr/>
        </p:nvSpPr>
        <p:spPr>
          <a:xfrm>
            <a:off x="673950" y="1417650"/>
            <a:ext cx="7796100" cy="45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Tensor - тип данных, с которыми работают нейросети в PyTorch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Tensor - многомерная матрица (аналог numpy.array)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Многие методы работы с </a:t>
            </a:r>
            <a:r>
              <a:rPr lang="ru-RU" sz="2200">
                <a:solidFill>
                  <a:srgbClr val="1F1F1F"/>
                </a:solidFill>
                <a:latin typeface="Georgia"/>
                <a:ea typeface="Georgia"/>
                <a:cs typeface="Georgia"/>
                <a:sym typeface="Georgia"/>
              </a:rPr>
              <a:t>torch.Tensor</a:t>
            </a: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в точности повторяют методы </a:t>
            </a:r>
            <a:r>
              <a:rPr lang="ru-RU" sz="2200">
                <a:solidFill>
                  <a:srgbClr val="1F1F1F"/>
                </a:solidFill>
                <a:latin typeface="Georgia"/>
                <a:ea typeface="Georgia"/>
                <a:cs typeface="Georgia"/>
                <a:sym typeface="Georgia"/>
              </a:rPr>
              <a:t>numpy array</a:t>
            </a: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Данные, которые мы подаем на вход сети обязательно должны быть приведены к типу </a:t>
            </a:r>
            <a:r>
              <a:rPr lang="ru-RU" sz="2200">
                <a:solidFill>
                  <a:srgbClr val="1F1F1F"/>
                </a:solidFill>
                <a:latin typeface="Georgia"/>
                <a:ea typeface="Georgia"/>
                <a:cs typeface="Georgia"/>
                <a:sym typeface="Georgia"/>
              </a:rPr>
              <a:t>torch.Tensor</a:t>
            </a: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 Выход сети, разумеется, тоже будет иметь тип </a:t>
            </a:r>
            <a:r>
              <a:rPr lang="ru-RU" sz="2200">
                <a:solidFill>
                  <a:srgbClr val="1F1F1F"/>
                </a:solidFill>
                <a:latin typeface="Georgia"/>
                <a:ea typeface="Georgia"/>
                <a:cs typeface="Georgia"/>
                <a:sym typeface="Georgia"/>
              </a:rPr>
              <a:t>torch.Tensor</a:t>
            </a: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3a781409b3_0_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Модель нейрона</a:t>
            </a:r>
            <a:endParaRPr/>
          </a:p>
        </p:txBody>
      </p:sp>
      <p:pic>
        <p:nvPicPr>
          <p:cNvPr id="166" name="Google Shape;166;g33a781409b3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7638"/>
            <a:ext cx="8839198" cy="4539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3fcdadeb4d_0_28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ct val="100000"/>
              <a:buFont typeface="Georgia"/>
              <a:buNone/>
            </a:pPr>
            <a:r>
              <a:rPr lang="ru-RU"/>
              <a:t>Полносвязная нейросеть на PyTorch (Fully Conected Network) </a:t>
            </a:r>
            <a:endParaRPr/>
          </a:p>
        </p:txBody>
      </p:sp>
      <p:sp>
        <p:nvSpPr>
          <p:cNvPr id="295" name="Google Shape;295;g33fcdadeb4d_0_281"/>
          <p:cNvSpPr txBox="1"/>
          <p:nvPr/>
        </p:nvSpPr>
        <p:spPr>
          <a:xfrm>
            <a:off x="673950" y="1697600"/>
            <a:ext cx="7796100" cy="19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Нейронные сети в Pytorch создаются по типу конструктора: есть набор стандартных блоков из которых мы можем собрать итоговую модель. 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Простейшие из этих блоков — линейные слои и функции активации.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6" name="Google Shape;296;g33fcdadeb4d_0_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475" y="3564950"/>
            <a:ext cx="7271050" cy="304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3fcdadeb4d_0_29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Линейный слой</a:t>
            </a:r>
            <a:endParaRPr/>
          </a:p>
        </p:txBody>
      </p:sp>
      <p:sp>
        <p:nvSpPr>
          <p:cNvPr id="302" name="Google Shape;302;g33fcdadeb4d_0_290"/>
          <p:cNvSpPr txBox="1"/>
          <p:nvPr/>
        </p:nvSpPr>
        <p:spPr>
          <a:xfrm>
            <a:off x="673950" y="1697600"/>
            <a:ext cx="77961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Слой, представляющий из себя линейное преобразование задаётся при помощи класса </a:t>
            </a:r>
            <a:r>
              <a:rPr b="1" lang="ru-RU" sz="2200">
                <a:solidFill>
                  <a:srgbClr val="1F1F1F"/>
                </a:solidFill>
                <a:latin typeface="Georgia"/>
                <a:ea typeface="Georgia"/>
                <a:cs typeface="Georgia"/>
                <a:sym typeface="Georgia"/>
              </a:rPr>
              <a:t>torch.nn.Linear</a:t>
            </a:r>
            <a:endParaRPr b="1" sz="2200">
              <a:solidFill>
                <a:srgbClr val="1F1F1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torch.nn - модуль, в котором определены все классы слоев сетей и функций активации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F1F1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3" name="Google Shape;303;g33fcdadeb4d_0_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250" y="3839375"/>
            <a:ext cx="6057900" cy="21240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3fcdadeb4d_0_29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Функция активации</a:t>
            </a:r>
            <a:endParaRPr/>
          </a:p>
        </p:txBody>
      </p:sp>
      <p:pic>
        <p:nvPicPr>
          <p:cNvPr id="309" name="Google Shape;309;g33fcdadeb4d_0_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288" y="1417638"/>
            <a:ext cx="4543425" cy="4514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3fcdadeb4d_0_3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ct val="100000"/>
              <a:buFont typeface="Georgia"/>
              <a:buNone/>
            </a:pPr>
            <a:r>
              <a:rPr lang="ru-RU"/>
              <a:t>Полносвязная нейросеть для бинарной классификации</a:t>
            </a:r>
            <a:endParaRPr/>
          </a:p>
        </p:txBody>
      </p:sp>
      <p:pic>
        <p:nvPicPr>
          <p:cNvPr id="315" name="Google Shape;315;g33fcdadeb4d_0_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412" y="1713100"/>
            <a:ext cx="6877175" cy="484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3fcdadeb4d_0_3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Создание датасета</a:t>
            </a:r>
            <a:endParaRPr/>
          </a:p>
        </p:txBody>
      </p:sp>
      <p:pic>
        <p:nvPicPr>
          <p:cNvPr id="321" name="Google Shape;321;g33fcdadeb4d_0_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225" y="1493163"/>
            <a:ext cx="6079548" cy="513556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3fcdadeb4d_0_3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ct val="100000"/>
              <a:buFont typeface="Georgia"/>
              <a:buNone/>
            </a:pPr>
            <a:r>
              <a:rPr lang="ru-RU"/>
              <a:t>Обучающая и тестовые выборки</a:t>
            </a:r>
            <a:endParaRPr/>
          </a:p>
        </p:txBody>
      </p:sp>
      <p:pic>
        <p:nvPicPr>
          <p:cNvPr id="327" name="Google Shape;327;g33fcdadeb4d_0_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87" y="2030024"/>
            <a:ext cx="7907626" cy="863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3fcdadeb4d_0_3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Создание нейросети</a:t>
            </a:r>
            <a:endParaRPr/>
          </a:p>
        </p:txBody>
      </p:sp>
      <p:sp>
        <p:nvSpPr>
          <p:cNvPr id="333" name="Google Shape;333;g33fcdadeb4d_0_330"/>
          <p:cNvSpPr txBox="1"/>
          <p:nvPr/>
        </p:nvSpPr>
        <p:spPr>
          <a:xfrm>
            <a:off x="673950" y="1532025"/>
            <a:ext cx="7796100" cy="4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Нейросеть задается в виде класса, который наследуется от класса Module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Для задания нейросети достаточно определить у класса методы: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200"/>
              <a:buFont typeface="Georgia"/>
              <a:buChar char="○"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__init__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200"/>
              <a:buFont typeface="Georgia"/>
              <a:buChar char="○"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__forward__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В методе __init__ прописываются слои и атрибуты сети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В методе __forward__ - то, как нейросеть будет обрабатывать данные, поданные ей на вход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3fcdadeb4d_0_3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Создание нейросети</a:t>
            </a:r>
            <a:endParaRPr/>
          </a:p>
        </p:txBody>
      </p:sp>
      <p:pic>
        <p:nvPicPr>
          <p:cNvPr id="339" name="Google Shape;339;g33fcdadeb4d_0_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175" y="1324013"/>
            <a:ext cx="5993657" cy="513556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40c9f18547_0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Обучение нейросети</a:t>
            </a:r>
            <a:endParaRPr/>
          </a:p>
        </p:txBody>
      </p:sp>
      <p:sp>
        <p:nvSpPr>
          <p:cNvPr id="345" name="Google Shape;345;g340c9f18547_0_0"/>
          <p:cNvSpPr txBox="1"/>
          <p:nvPr/>
        </p:nvSpPr>
        <p:spPr>
          <a:xfrm>
            <a:off x="673950" y="1532025"/>
            <a:ext cx="7796100" cy="4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В обучении сети участвуют следующие сущности: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сама нейросеть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лосс-функция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оптимизатор (optimizer)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Оптимизатор — это сущность, которая отвечает за обновление параметров сети.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40c9f18547_0_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Градиентный</a:t>
            </a:r>
            <a:r>
              <a:rPr lang="ru-RU"/>
              <a:t> спуск</a:t>
            </a:r>
            <a:endParaRPr/>
          </a:p>
        </p:txBody>
      </p:sp>
      <p:pic>
        <p:nvPicPr>
          <p:cNvPr id="351" name="Google Shape;351;g340c9f18547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56051"/>
            <a:ext cx="5823050" cy="31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340c9f18547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7625" y="5028275"/>
            <a:ext cx="4940351" cy="10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fcdadeb4d_0_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Модель нейрона</a:t>
            </a:r>
            <a:endParaRPr/>
          </a:p>
        </p:txBody>
      </p:sp>
      <p:pic>
        <p:nvPicPr>
          <p:cNvPr id="172" name="Google Shape;172;g33fcdadeb4d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7638"/>
            <a:ext cx="8839200" cy="482199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33fcdadeb4d_0_1"/>
          <p:cNvSpPr/>
          <p:nvPr/>
        </p:nvSpPr>
        <p:spPr>
          <a:xfrm>
            <a:off x="1017925" y="1220900"/>
            <a:ext cx="2552700" cy="47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40c9f18547_0_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Обучение по мини - батчам</a:t>
            </a:r>
            <a:endParaRPr/>
          </a:p>
        </p:txBody>
      </p:sp>
      <p:sp>
        <p:nvSpPr>
          <p:cNvPr id="358" name="Google Shape;358;g340c9f18547_0_14"/>
          <p:cNvSpPr txBox="1"/>
          <p:nvPr/>
        </p:nvSpPr>
        <p:spPr>
          <a:xfrm>
            <a:off x="673950" y="1532025"/>
            <a:ext cx="7796100" cy="4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Класс </a:t>
            </a:r>
            <a:r>
              <a:rPr b="1"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DataLoader</a:t>
            </a:r>
            <a:endParaRPr b="1"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Разделение данных на  мини-батчи для подачи в сеть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200"/>
              <a:buFont typeface="Georgia"/>
              <a:buChar char="●"/>
            </a:pPr>
            <a:r>
              <a:rPr b="1" lang="ru-RU" sz="2200">
                <a:solidFill>
                  <a:srgbClr val="1F1F1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DataLoader </a:t>
            </a: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принимает на вход данные в виде массива пар [(x1, y1), …, (xn, yn)]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40c9f18547_0_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Обучение по мини - батчам</a:t>
            </a:r>
            <a:endParaRPr/>
          </a:p>
        </p:txBody>
      </p:sp>
      <p:sp>
        <p:nvSpPr>
          <p:cNvPr id="364" name="Google Shape;364;g340c9f18547_0_27"/>
          <p:cNvSpPr txBox="1"/>
          <p:nvPr/>
        </p:nvSpPr>
        <p:spPr>
          <a:xfrm>
            <a:off x="673950" y="3727250"/>
            <a:ext cx="7796100" cy="25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batch_size — размер батча, на которые даталоадер будет делить данные перед каждой эпохой;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shuffle — если True, то перед каждой эпохой и делением на батчи данные будут перемешаны. Shuffle обычно ставится True для обучающих данных, и False для тестовых.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65" name="Google Shape;365;g340c9f18547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403" y="1570049"/>
            <a:ext cx="7741183" cy="1858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4229997c06_0_6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Сверточные</a:t>
            </a:r>
            <a:r>
              <a:rPr lang="ru-RU"/>
              <a:t> нейронные сети</a:t>
            </a:r>
            <a:endParaRPr/>
          </a:p>
        </p:txBody>
      </p:sp>
      <p:sp>
        <p:nvSpPr>
          <p:cNvPr id="371" name="Google Shape;371;g34229997c06_0_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4229997c06_0_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MNIST</a:t>
            </a:r>
            <a:endParaRPr/>
          </a:p>
        </p:txBody>
      </p:sp>
      <p:sp>
        <p:nvSpPr>
          <p:cNvPr id="377" name="Google Shape;377;g34229997c06_0_17"/>
          <p:cNvSpPr txBox="1"/>
          <p:nvPr/>
        </p:nvSpPr>
        <p:spPr>
          <a:xfrm>
            <a:off x="766350" y="4419250"/>
            <a:ext cx="76113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78" name="Google Shape;378;g34229997c06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238" y="1312631"/>
            <a:ext cx="4171526" cy="41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34229997c06_0_17"/>
          <p:cNvSpPr txBox="1"/>
          <p:nvPr/>
        </p:nvSpPr>
        <p:spPr>
          <a:xfrm>
            <a:off x="941050" y="5526375"/>
            <a:ext cx="73038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Задача классификации на 10 классов черно - белых изображений 32 x 32</a:t>
            </a:r>
            <a:endParaRPr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4229997c06_0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MNIST</a:t>
            </a:r>
            <a:endParaRPr/>
          </a:p>
        </p:txBody>
      </p:sp>
      <p:sp>
        <p:nvSpPr>
          <p:cNvPr id="385" name="Google Shape;385;g34229997c06_0_0"/>
          <p:cNvSpPr txBox="1"/>
          <p:nvPr/>
        </p:nvSpPr>
        <p:spPr>
          <a:xfrm>
            <a:off x="673950" y="4909850"/>
            <a:ext cx="77961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Черно - белая картинка </a:t>
            </a: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представляется</a:t>
            </a: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матрицей чисел из отрезка [0, 255] размера 32 x 32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86" name="Google Shape;386;g34229997c0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950" y="1628678"/>
            <a:ext cx="7796100" cy="3070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4229997c06_0_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ct val="100000"/>
              <a:buFont typeface="Georgia"/>
              <a:buNone/>
            </a:pPr>
            <a:r>
              <a:rPr lang="ru-RU"/>
              <a:t>Классификация картинок полносвязной сетью</a:t>
            </a:r>
            <a:endParaRPr/>
          </a:p>
        </p:txBody>
      </p:sp>
      <p:sp>
        <p:nvSpPr>
          <p:cNvPr id="392" name="Google Shape;392;g34229997c06_0_11"/>
          <p:cNvSpPr txBox="1"/>
          <p:nvPr/>
        </p:nvSpPr>
        <p:spPr>
          <a:xfrm>
            <a:off x="673950" y="2614675"/>
            <a:ext cx="7796100" cy="3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Недостатки: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Слишком много нейронов в 1 слое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нарушаются пространственные отношения на картинке, которые могли бы помочь в задаче классификации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4229997c06_0_10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Классификация картинок</a:t>
            </a:r>
            <a:endParaRPr/>
          </a:p>
        </p:txBody>
      </p:sp>
      <p:sp>
        <p:nvSpPr>
          <p:cNvPr id="398" name="Google Shape;398;g34229997c06_0_102"/>
          <p:cNvSpPr txBox="1"/>
          <p:nvPr/>
        </p:nvSpPr>
        <p:spPr>
          <a:xfrm>
            <a:off x="673950" y="4285550"/>
            <a:ext cx="7796100" cy="19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У цифры 4 преимущественно горизонтальные и вертикальные линии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У цифры 8 линии плавные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99" name="Google Shape;399;g34229997c06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125" y="2065804"/>
            <a:ext cx="5073750" cy="22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4229997c06_0_10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Свертка</a:t>
            </a:r>
            <a:endParaRPr/>
          </a:p>
        </p:txBody>
      </p:sp>
      <p:pic>
        <p:nvPicPr>
          <p:cNvPr id="405" name="Google Shape;405;g34229997c06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39" y="1661850"/>
            <a:ext cx="7625924" cy="4524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4229997c06_0_1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Свертка</a:t>
            </a:r>
            <a:endParaRPr/>
          </a:p>
        </p:txBody>
      </p:sp>
      <p:pic>
        <p:nvPicPr>
          <p:cNvPr id="411" name="Google Shape;411;g34229997c06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238" y="1659900"/>
            <a:ext cx="7407525" cy="44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4229997c06_0_1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Свертка</a:t>
            </a:r>
            <a:endParaRPr/>
          </a:p>
        </p:txBody>
      </p:sp>
      <p:pic>
        <p:nvPicPr>
          <p:cNvPr id="417" name="Google Shape;417;g34229997c06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525" y="1687825"/>
            <a:ext cx="7874950" cy="476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3fcdadeb4d_0_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Функция активации</a:t>
            </a:r>
            <a:endParaRPr/>
          </a:p>
        </p:txBody>
      </p:sp>
      <p:sp>
        <p:nvSpPr>
          <p:cNvPr id="179" name="Google Shape;179;g33fcdadeb4d_0_9"/>
          <p:cNvSpPr/>
          <p:nvPr/>
        </p:nvSpPr>
        <p:spPr>
          <a:xfrm>
            <a:off x="1017925" y="1220900"/>
            <a:ext cx="2552700" cy="47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80" name="Google Shape;180;g33fcdadeb4d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775" y="1296475"/>
            <a:ext cx="5344462" cy="485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33fcdadeb4d_0_9"/>
          <p:cNvSpPr txBox="1"/>
          <p:nvPr/>
        </p:nvSpPr>
        <p:spPr>
          <a:xfrm>
            <a:off x="2080875" y="5952175"/>
            <a:ext cx="5320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Функция сигмоиды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4229997c06_0_1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Свертка</a:t>
            </a:r>
            <a:endParaRPr/>
          </a:p>
        </p:txBody>
      </p:sp>
      <p:pic>
        <p:nvPicPr>
          <p:cNvPr id="423" name="Google Shape;423;g34229997c06_0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00" y="1588402"/>
            <a:ext cx="8069200" cy="473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4229997c06_0_1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Свертка</a:t>
            </a:r>
            <a:endParaRPr/>
          </a:p>
        </p:txBody>
      </p:sp>
      <p:pic>
        <p:nvPicPr>
          <p:cNvPr id="429" name="Google Shape;429;g34229997c06_0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75" y="1565300"/>
            <a:ext cx="8453650" cy="48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4229997c06_0_139"/>
          <p:cNvSpPr txBox="1"/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Свертка</a:t>
            </a:r>
            <a:endParaRPr/>
          </a:p>
        </p:txBody>
      </p:sp>
      <p:pic>
        <p:nvPicPr>
          <p:cNvPr id="435" name="Google Shape;435;g34229997c06_0_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50" y="929188"/>
            <a:ext cx="8788701" cy="42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34229997c06_0_139"/>
          <p:cNvSpPr txBox="1"/>
          <p:nvPr/>
        </p:nvSpPr>
        <p:spPr>
          <a:xfrm>
            <a:off x="673950" y="5310525"/>
            <a:ext cx="7796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Свертка - </a:t>
            </a:r>
            <a:r>
              <a:rPr lang="ru-RU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это процесс преобразования входного изображения в новую матрицу, называемую </a:t>
            </a:r>
            <a:r>
              <a:rPr b="1" lang="ru-RU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картой активации</a:t>
            </a:r>
            <a:r>
              <a:rPr lang="ru-RU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, путем применения фильтра (ядра свертки)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4229997c06_0_1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Padding</a:t>
            </a:r>
            <a:endParaRPr/>
          </a:p>
        </p:txBody>
      </p:sp>
      <p:pic>
        <p:nvPicPr>
          <p:cNvPr id="442" name="Google Shape;442;g34229997c06_0_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75" y="1263339"/>
            <a:ext cx="8815025" cy="433132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34229997c06_0_145"/>
          <p:cNvSpPr txBox="1"/>
          <p:nvPr/>
        </p:nvSpPr>
        <p:spPr>
          <a:xfrm>
            <a:off x="673950" y="5633450"/>
            <a:ext cx="7796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Можем управлять размером карты активаций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4229997c06_0_1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Padding</a:t>
            </a:r>
            <a:endParaRPr/>
          </a:p>
        </p:txBody>
      </p:sp>
      <p:pic>
        <p:nvPicPr>
          <p:cNvPr id="449" name="Google Shape;449;g34229997c06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75" y="1263339"/>
            <a:ext cx="8815025" cy="433132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34229997c06_0_154"/>
          <p:cNvSpPr txBox="1"/>
          <p:nvPr/>
        </p:nvSpPr>
        <p:spPr>
          <a:xfrm>
            <a:off x="673950" y="5633450"/>
            <a:ext cx="7796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Можем управлять размером карты активаций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4229997c06_0_160"/>
          <p:cNvSpPr txBox="1"/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 sz="4200"/>
              <a:t>Ядро (фильтр)</a:t>
            </a:r>
            <a:endParaRPr sz="4200"/>
          </a:p>
        </p:txBody>
      </p:sp>
      <p:pic>
        <p:nvPicPr>
          <p:cNvPr id="456" name="Google Shape;456;g34229997c06_0_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038" y="1255875"/>
            <a:ext cx="7875925" cy="4886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4229997c06_0_168"/>
          <p:cNvSpPr txBox="1"/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 sz="4000"/>
              <a:t>Ядро (фильтр)</a:t>
            </a:r>
            <a:endParaRPr sz="4000"/>
          </a:p>
        </p:txBody>
      </p:sp>
      <p:sp>
        <p:nvSpPr>
          <p:cNvPr id="462" name="Google Shape;462;g34229997c06_0_168"/>
          <p:cNvSpPr txBox="1"/>
          <p:nvPr/>
        </p:nvSpPr>
        <p:spPr>
          <a:xfrm>
            <a:off x="673950" y="1332650"/>
            <a:ext cx="7796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Фильтры “реагируют” на паттерны на изображения. Если паттерн присутствует на изображении, то карта активации будет содержать большие числа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4229997c06_0_174"/>
          <p:cNvSpPr txBox="1"/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 sz="4000"/>
              <a:t>Ядро (фильтр)</a:t>
            </a:r>
            <a:endParaRPr sz="4000"/>
          </a:p>
        </p:txBody>
      </p:sp>
      <p:sp>
        <p:nvSpPr>
          <p:cNvPr id="468" name="Google Shape;468;g34229997c06_0_174"/>
          <p:cNvSpPr txBox="1"/>
          <p:nvPr/>
        </p:nvSpPr>
        <p:spPr>
          <a:xfrm>
            <a:off x="673950" y="1332650"/>
            <a:ext cx="7796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Фильтр, реагирующий на горизонтальные линии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69" name="Google Shape;469;g34229997c06_0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50" y="2665300"/>
            <a:ext cx="758190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4229997c06_0_180"/>
          <p:cNvSpPr txBox="1"/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 sz="4000"/>
              <a:t>Ядро (фильтр)</a:t>
            </a:r>
            <a:endParaRPr sz="4000"/>
          </a:p>
        </p:txBody>
      </p:sp>
      <p:sp>
        <p:nvSpPr>
          <p:cNvPr id="475" name="Google Shape;475;g34229997c06_0_180"/>
          <p:cNvSpPr txBox="1"/>
          <p:nvPr/>
        </p:nvSpPr>
        <p:spPr>
          <a:xfrm>
            <a:off x="673950" y="1332650"/>
            <a:ext cx="7796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Фильтр, реагирующий на вертикальные линии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76" name="Google Shape;476;g34229997c06_0_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775" y="2665300"/>
            <a:ext cx="74104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4229997c06_0_187"/>
          <p:cNvSpPr txBox="1"/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 sz="4000"/>
              <a:t>Классификация картинок</a:t>
            </a:r>
            <a:endParaRPr sz="3600"/>
          </a:p>
        </p:txBody>
      </p:sp>
      <p:sp>
        <p:nvSpPr>
          <p:cNvPr id="482" name="Google Shape;482;g34229997c06_0_187"/>
          <p:cNvSpPr txBox="1"/>
          <p:nvPr/>
        </p:nvSpPr>
        <p:spPr>
          <a:xfrm>
            <a:off x="493650" y="896275"/>
            <a:ext cx="8156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После получения карт активаций, мы </a:t>
            </a:r>
            <a:r>
              <a:rPr b="1"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развернем </a:t>
            </a: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все карты в векторы, </a:t>
            </a:r>
            <a:r>
              <a:rPr b="1"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сконкатенируем </a:t>
            </a: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и подадим на вход полносвязной сети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83" name="Google Shape;483;g34229997c06_0_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675" y="2057850"/>
            <a:ext cx="8360651" cy="389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34229997c06_0_187"/>
          <p:cNvSpPr txBox="1"/>
          <p:nvPr/>
        </p:nvSpPr>
        <p:spPr>
          <a:xfrm>
            <a:off x="682850" y="5968450"/>
            <a:ext cx="81567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Карта активации несет в себе информации о картинке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00842e6aae1526b_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Перцептрон</a:t>
            </a:r>
            <a:endParaRPr/>
          </a:p>
        </p:txBody>
      </p:sp>
      <p:pic>
        <p:nvPicPr>
          <p:cNvPr id="187" name="Google Shape;187;g400842e6aae1526b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850" y="1773084"/>
            <a:ext cx="6972300" cy="331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4229997c06_0_195"/>
          <p:cNvSpPr txBox="1"/>
          <p:nvPr>
            <p:ph type="title"/>
          </p:nvPr>
        </p:nvSpPr>
        <p:spPr>
          <a:xfrm>
            <a:off x="457200" y="919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 sz="4000"/>
              <a:t>Сверточная нейронная сеть</a:t>
            </a:r>
            <a:endParaRPr sz="3600"/>
          </a:p>
        </p:txBody>
      </p:sp>
      <p:pic>
        <p:nvPicPr>
          <p:cNvPr id="490" name="Google Shape;490;g34229997c06_0_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13" y="1810552"/>
            <a:ext cx="8089975" cy="343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4229997c06_0_203"/>
          <p:cNvSpPr txBox="1"/>
          <p:nvPr>
            <p:ph type="title"/>
          </p:nvPr>
        </p:nvSpPr>
        <p:spPr>
          <a:xfrm>
            <a:off x="457200" y="919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 sz="4000"/>
              <a:t>Классификация изображений</a:t>
            </a:r>
            <a:endParaRPr sz="3600"/>
          </a:p>
        </p:txBody>
      </p:sp>
      <p:sp>
        <p:nvSpPr>
          <p:cNvPr id="496" name="Google Shape;496;g34229997c06_0_203"/>
          <p:cNvSpPr txBox="1"/>
          <p:nvPr/>
        </p:nvSpPr>
        <p:spPr>
          <a:xfrm>
            <a:off x="673950" y="1332650"/>
            <a:ext cx="7796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7" name="Google Shape;497;g34229997c06_0_203"/>
          <p:cNvSpPr txBox="1"/>
          <p:nvPr/>
        </p:nvSpPr>
        <p:spPr>
          <a:xfrm>
            <a:off x="493650" y="1235000"/>
            <a:ext cx="8156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Для более сложных изображений одной операции свертки не хватит, чтобы выделить всю нужную информацию из изображения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98" name="Google Shape;498;g34229997c06_0_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900" y="2830450"/>
            <a:ext cx="1962150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4229997c06_0_211"/>
          <p:cNvSpPr txBox="1"/>
          <p:nvPr>
            <p:ph type="title"/>
          </p:nvPr>
        </p:nvSpPr>
        <p:spPr>
          <a:xfrm>
            <a:off x="457200" y="919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 sz="4000"/>
              <a:t>Несколько слоев сверток</a:t>
            </a:r>
            <a:endParaRPr sz="3600"/>
          </a:p>
        </p:txBody>
      </p:sp>
      <p:sp>
        <p:nvSpPr>
          <p:cNvPr id="504" name="Google Shape;504;g34229997c06_0_211"/>
          <p:cNvSpPr txBox="1"/>
          <p:nvPr/>
        </p:nvSpPr>
        <p:spPr>
          <a:xfrm>
            <a:off x="673950" y="1332650"/>
            <a:ext cx="7796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05" name="Google Shape;505;g34229997c06_0_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3388"/>
            <a:ext cx="8839200" cy="389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4229997c06_0_219"/>
          <p:cNvSpPr txBox="1"/>
          <p:nvPr>
            <p:ph type="title"/>
          </p:nvPr>
        </p:nvSpPr>
        <p:spPr>
          <a:xfrm>
            <a:off x="457200" y="919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 sz="4000"/>
              <a:t>Сверточная нейронная сеть</a:t>
            </a:r>
            <a:endParaRPr sz="3600"/>
          </a:p>
        </p:txBody>
      </p:sp>
      <p:pic>
        <p:nvPicPr>
          <p:cNvPr id="511" name="Google Shape;511;g34229997c06_0_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25" y="1234988"/>
            <a:ext cx="8563948" cy="5318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4229997c06_0_225"/>
          <p:cNvSpPr txBox="1"/>
          <p:nvPr>
            <p:ph type="title"/>
          </p:nvPr>
        </p:nvSpPr>
        <p:spPr>
          <a:xfrm>
            <a:off x="457200" y="919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 sz="4000"/>
              <a:t>Функция активации - ReLU</a:t>
            </a:r>
            <a:endParaRPr sz="3600"/>
          </a:p>
        </p:txBody>
      </p:sp>
      <p:pic>
        <p:nvPicPr>
          <p:cNvPr id="517" name="Google Shape;517;g34229997c06_0_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150" y="1485450"/>
            <a:ext cx="4991700" cy="38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4229997c06_0_231"/>
          <p:cNvSpPr txBox="1"/>
          <p:nvPr>
            <p:ph type="title"/>
          </p:nvPr>
        </p:nvSpPr>
        <p:spPr>
          <a:xfrm>
            <a:off x="457200" y="919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 sz="4000"/>
              <a:t>Обучение нейросети</a:t>
            </a:r>
            <a:endParaRPr sz="3600"/>
          </a:p>
        </p:txBody>
      </p:sp>
      <p:sp>
        <p:nvSpPr>
          <p:cNvPr id="523" name="Google Shape;523;g34229997c06_0_231"/>
          <p:cNvSpPr txBox="1"/>
          <p:nvPr/>
        </p:nvSpPr>
        <p:spPr>
          <a:xfrm>
            <a:off x="493650" y="1235000"/>
            <a:ext cx="8156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Ядра (фильтры) - </a:t>
            </a:r>
            <a:r>
              <a:rPr b="1"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обучаемые параметры</a:t>
            </a: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Нейросеть сама учится понимать, какие паттерны на изображении ей важно уметь находить.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24" name="Google Shape;524;g34229997c06_0_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692555"/>
            <a:ext cx="8381999" cy="3818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4229997c06_0_24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Pooling</a:t>
            </a:r>
            <a:endParaRPr/>
          </a:p>
        </p:txBody>
      </p:sp>
      <p:sp>
        <p:nvSpPr>
          <p:cNvPr id="530" name="Google Shape;530;g34229997c06_0_24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4229997c06_0_250"/>
          <p:cNvSpPr txBox="1"/>
          <p:nvPr>
            <p:ph type="title"/>
          </p:nvPr>
        </p:nvSpPr>
        <p:spPr>
          <a:xfrm>
            <a:off x="457200" y="919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 sz="4000"/>
              <a:t>Pooling</a:t>
            </a:r>
            <a:endParaRPr sz="3600"/>
          </a:p>
        </p:txBody>
      </p:sp>
      <p:sp>
        <p:nvSpPr>
          <p:cNvPr id="536" name="Google Shape;536;g34229997c06_0_250"/>
          <p:cNvSpPr txBox="1"/>
          <p:nvPr/>
        </p:nvSpPr>
        <p:spPr>
          <a:xfrm>
            <a:off x="493650" y="1014225"/>
            <a:ext cx="8156700" cy="20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Техника уменьшения размерности карт активаций</a:t>
            </a:r>
            <a:endParaRPr sz="21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Используется для:</a:t>
            </a:r>
            <a:endParaRPr sz="21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Georgia"/>
              <a:buChar char="●"/>
            </a:pPr>
            <a:r>
              <a:rPr lang="ru-RU" sz="21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Уменьшения размерности очень больших изображений</a:t>
            </a:r>
            <a:endParaRPr sz="21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Georgia"/>
              <a:buChar char="●"/>
            </a:pPr>
            <a:r>
              <a:rPr lang="ru-RU" sz="21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Уменьшения </a:t>
            </a:r>
            <a:r>
              <a:rPr lang="ru-RU" sz="21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чувствительности</a:t>
            </a:r>
            <a:r>
              <a:rPr lang="ru-RU" sz="21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сверток к положению объектов на картинке</a:t>
            </a:r>
            <a:endParaRPr sz="21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37" name="Google Shape;537;g34229997c06_0_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088" y="3050625"/>
            <a:ext cx="3879816" cy="326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4229997c06_0_257"/>
          <p:cNvSpPr txBox="1"/>
          <p:nvPr>
            <p:ph type="title"/>
          </p:nvPr>
        </p:nvSpPr>
        <p:spPr>
          <a:xfrm>
            <a:off x="457200" y="919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 sz="4000"/>
              <a:t>Свертка</a:t>
            </a:r>
            <a:endParaRPr sz="3600"/>
          </a:p>
        </p:txBody>
      </p:sp>
      <p:pic>
        <p:nvPicPr>
          <p:cNvPr id="543" name="Google Shape;543;g34229997c06_0_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34950"/>
            <a:ext cx="8229600" cy="3652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4229997c06_0_264"/>
          <p:cNvSpPr txBox="1"/>
          <p:nvPr>
            <p:ph type="title"/>
          </p:nvPr>
        </p:nvSpPr>
        <p:spPr>
          <a:xfrm>
            <a:off x="457200" y="919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 sz="4000"/>
              <a:t>Свертка + MaxPooling 2x2</a:t>
            </a:r>
            <a:endParaRPr sz="3600"/>
          </a:p>
        </p:txBody>
      </p:sp>
      <p:pic>
        <p:nvPicPr>
          <p:cNvPr id="549" name="Google Shape;549;g34229997c06_0_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525" y="1534588"/>
            <a:ext cx="7096125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3fcdadeb4d_0_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Многослойный перцептрон</a:t>
            </a:r>
            <a:endParaRPr/>
          </a:p>
        </p:txBody>
      </p:sp>
      <p:sp>
        <p:nvSpPr>
          <p:cNvPr id="193" name="Google Shape;193;g33fcdadeb4d_0_18"/>
          <p:cNvSpPr/>
          <p:nvPr/>
        </p:nvSpPr>
        <p:spPr>
          <a:xfrm>
            <a:off x="1017925" y="1220900"/>
            <a:ext cx="2552700" cy="47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4" name="Google Shape;194;g33fcdadeb4d_0_18"/>
          <p:cNvSpPr txBox="1"/>
          <p:nvPr/>
        </p:nvSpPr>
        <p:spPr>
          <a:xfrm>
            <a:off x="673950" y="1417650"/>
            <a:ext cx="7796100" cy="19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●"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Многослойный перцептрон - простейшая архитектура нейронной сети</a:t>
            </a:r>
            <a:endParaRPr b="0" i="0" sz="2200" u="none" cap="none" strike="noStrike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eorgia"/>
              <a:buChar char="●"/>
            </a:pPr>
            <a:r>
              <a:rPr lang="ru-RU" sz="23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Каждый слой нейронов связан со всеми нейронами с предыдущего слоя</a:t>
            </a:r>
            <a:endParaRPr sz="23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5" name="Google Shape;195;g33fcdadeb4d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956" y="2937660"/>
            <a:ext cx="5512099" cy="33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4229997c06_0_270"/>
          <p:cNvSpPr txBox="1"/>
          <p:nvPr>
            <p:ph type="title"/>
          </p:nvPr>
        </p:nvSpPr>
        <p:spPr>
          <a:xfrm>
            <a:off x="457200" y="2611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 sz="4000"/>
              <a:t>Pooling layer</a:t>
            </a:r>
            <a:endParaRPr sz="3600"/>
          </a:p>
        </p:txBody>
      </p:sp>
      <p:pic>
        <p:nvPicPr>
          <p:cNvPr id="555" name="Google Shape;555;g34229997c06_0_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25" y="1783176"/>
            <a:ext cx="8159550" cy="276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34229997c06_0_2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7425" y="5086750"/>
            <a:ext cx="4629150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4229997c06_0_277"/>
          <p:cNvSpPr txBox="1"/>
          <p:nvPr>
            <p:ph type="title"/>
          </p:nvPr>
        </p:nvSpPr>
        <p:spPr>
          <a:xfrm>
            <a:off x="457200" y="2611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 sz="4000"/>
              <a:t>Conv2d</a:t>
            </a:r>
            <a:endParaRPr sz="3600"/>
          </a:p>
        </p:txBody>
      </p:sp>
      <p:sp>
        <p:nvSpPr>
          <p:cNvPr id="562" name="Google Shape;562;g34229997c06_0_277"/>
          <p:cNvSpPr txBox="1"/>
          <p:nvPr/>
        </p:nvSpPr>
        <p:spPr>
          <a:xfrm>
            <a:off x="493650" y="5432850"/>
            <a:ext cx="81567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3"/>
              </a:rPr>
              <a:t>https://pytorch.org/docs/stable/generated/torch.nn.Conv2d.html</a:t>
            </a:r>
            <a:endParaRPr sz="21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63" name="Google Shape;563;g34229997c06_0_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864100"/>
            <a:ext cx="8229600" cy="137456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4229997c06_0_286"/>
          <p:cNvSpPr txBox="1"/>
          <p:nvPr>
            <p:ph type="title"/>
          </p:nvPr>
        </p:nvSpPr>
        <p:spPr>
          <a:xfrm>
            <a:off x="457200" y="2611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 sz="4000"/>
              <a:t>Задание</a:t>
            </a:r>
            <a:endParaRPr sz="3600"/>
          </a:p>
        </p:txBody>
      </p:sp>
      <p:sp>
        <p:nvSpPr>
          <p:cNvPr id="569" name="Google Shape;569;g34229997c06_0_286"/>
          <p:cNvSpPr txBox="1"/>
          <p:nvPr/>
        </p:nvSpPr>
        <p:spPr>
          <a:xfrm>
            <a:off x="493650" y="1404150"/>
            <a:ext cx="8156700" cy="47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Georgia"/>
              <a:buAutoNum type="arabicPeriod"/>
            </a:pPr>
            <a:r>
              <a:rPr lang="ru-RU" sz="21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Запустить файл Layers_convolutional_neural_network.py</a:t>
            </a:r>
            <a:endParaRPr sz="21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1950" lvl="1" marL="914400" rtl="0" algn="just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Georgia"/>
              <a:buAutoNum type="alphaLcPeriod"/>
            </a:pPr>
            <a:r>
              <a:rPr lang="ru-RU" sz="21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Изменить исходное изображение </a:t>
            </a:r>
            <a:endParaRPr sz="21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1950" lvl="1" marL="914400" rtl="0" algn="just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Georgia"/>
              <a:buAutoNum type="alphaLcPeriod"/>
            </a:pPr>
            <a:r>
              <a:rPr lang="ru-RU" sz="21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Измените параметры сверточных слоев</a:t>
            </a:r>
            <a:endParaRPr sz="21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kernel_size и stride </a:t>
            </a:r>
            <a:endParaRPr sz="21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1950" lvl="1" marL="914400" rtl="0" algn="just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Georgia"/>
              <a:buAutoNum type="alphaLcPeriod"/>
            </a:pPr>
            <a:r>
              <a:rPr lang="ru-RU" sz="21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Выведите в консоль размер </a:t>
            </a:r>
            <a:endParaRPr sz="21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получившихся карт активаций.</a:t>
            </a:r>
            <a:endParaRPr sz="21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1950" lvl="1" marL="914400" rtl="0" algn="just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Georgia"/>
              <a:buAutoNum type="alphaLcPeriod"/>
            </a:pPr>
            <a:r>
              <a:rPr lang="ru-RU" sz="21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Что такое out_channels? Что произойдет</a:t>
            </a:r>
            <a:endParaRPr sz="21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если этот параметр изменить?</a:t>
            </a:r>
            <a:endParaRPr sz="21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Georgia"/>
              <a:buAutoNum type="arabicPeriod"/>
            </a:pPr>
            <a:r>
              <a:rPr lang="ru-RU" sz="21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Добавьте два линейных слоя после применения сверток и MaxPooling. </a:t>
            </a:r>
            <a:endParaRPr sz="21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Georgia"/>
              <a:buAutoNum type="arabicPeriod"/>
            </a:pPr>
            <a:r>
              <a:rPr lang="ru-RU" sz="21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Визуализируйте</a:t>
            </a:r>
            <a:r>
              <a:rPr lang="ru-RU" sz="210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результат.</a:t>
            </a:r>
            <a:endParaRPr sz="21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70" name="Google Shape;570;g34229997c06_0_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4875" y="1927975"/>
            <a:ext cx="1635925" cy="163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4229997c06_0_296"/>
          <p:cNvSpPr txBox="1"/>
          <p:nvPr>
            <p:ph type="title"/>
          </p:nvPr>
        </p:nvSpPr>
        <p:spPr>
          <a:xfrm>
            <a:off x="457200" y="122745"/>
            <a:ext cx="82296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3960"/>
              <a:buFont typeface="Georgia"/>
              <a:buNone/>
            </a:pPr>
            <a:r>
              <a:rPr lang="ru-RU" sz="3000"/>
              <a:t>Создание класса сверточной нейронной сети</a:t>
            </a:r>
            <a:endParaRPr sz="2640"/>
          </a:p>
        </p:txBody>
      </p:sp>
      <p:sp>
        <p:nvSpPr>
          <p:cNvPr id="576" name="Google Shape;576;g34229997c06_0_296"/>
          <p:cNvSpPr txBox="1"/>
          <p:nvPr/>
        </p:nvSpPr>
        <p:spPr>
          <a:xfrm>
            <a:off x="493650" y="882625"/>
            <a:ext cx="8156700" cy="57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eorgia"/>
              <a:buAutoNum type="arabicPeriod"/>
            </a:pPr>
            <a:r>
              <a:rPr lang="ru-RU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Создайте класс CNN, который наследуется от nn.Module.</a:t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eorgia"/>
              <a:buAutoNum type="arabicPeriod"/>
            </a:pPr>
            <a:r>
              <a:rPr lang="ru-RU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В конструкторе класса определите все необходимые слои:</a:t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</a:pPr>
            <a:r>
              <a:rPr lang="ru-RU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Два сверточных слоя (Conv1, Conv2).</a:t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</a:pPr>
            <a:r>
              <a:rPr lang="ru-RU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Два линейных слоя (Linear1, Linear2).</a:t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</a:pPr>
            <a:r>
              <a:rPr lang="ru-RU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Функции активации (ReLU, SoftMax).</a:t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</a:pPr>
            <a:r>
              <a:rPr lang="ru-RU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Слои пулинга (MaxPool).</a:t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eorgia"/>
              <a:buAutoNum type="arabicPeriod"/>
            </a:pPr>
            <a:r>
              <a:rPr lang="ru-RU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Реализуйте метод forward, который описывает forward pass сети:</a:t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eorgia"/>
              <a:buChar char="○"/>
            </a:pPr>
            <a:r>
              <a:rPr lang="ru-RU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Примените свертку, активацию и пулинг к входному изображению.</a:t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eorgia"/>
              <a:buChar char="○"/>
            </a:pPr>
            <a:r>
              <a:rPr lang="ru-RU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Преобразуйте выход последнего пулинга в одномерный вектор.</a:t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eorgia"/>
              <a:buChar char="○"/>
            </a:pPr>
            <a:r>
              <a:rPr lang="ru-RU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Примените линейные слои и активации.</a:t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eorgia"/>
              <a:buAutoNum type="arabicPeriod"/>
            </a:pPr>
            <a:r>
              <a:rPr lang="ru-RU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Протестируйте класс на случайном изображении размером (1, 1, 28, 28) (например, сгенерированном с помощью torch.randn).</a:t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eorgia"/>
              <a:buAutoNum type="arabicPeriod"/>
            </a:pPr>
            <a:r>
              <a:rPr lang="ru-RU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Визуализируйте выходы каждого слоя.</a:t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-RU" sz="19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https://github.com/DeepLearningSchool/part_1_ml_cv/blob/main/week_05_convolutional_nets/Practice/part_3_convnet_pytorch.ipynb</a:t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fcdadeb4d_0_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Многослойный перцептрон</a:t>
            </a:r>
            <a:endParaRPr/>
          </a:p>
        </p:txBody>
      </p:sp>
      <p:sp>
        <p:nvSpPr>
          <p:cNvPr id="201" name="Google Shape;201;g33fcdadeb4d_0_26"/>
          <p:cNvSpPr/>
          <p:nvPr/>
        </p:nvSpPr>
        <p:spPr>
          <a:xfrm>
            <a:off x="1017925" y="1220900"/>
            <a:ext cx="2552700" cy="47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2" name="Google Shape;202;g33fcdadeb4d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613" y="1588600"/>
            <a:ext cx="7160784" cy="48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3fcdadeb4d_0_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Многослойный перцептрон</a:t>
            </a:r>
            <a:endParaRPr/>
          </a:p>
        </p:txBody>
      </p:sp>
      <p:sp>
        <p:nvSpPr>
          <p:cNvPr id="208" name="Google Shape;208;g33fcdadeb4d_0_36"/>
          <p:cNvSpPr/>
          <p:nvPr/>
        </p:nvSpPr>
        <p:spPr>
          <a:xfrm>
            <a:off x="1017925" y="1220900"/>
            <a:ext cx="2552700" cy="47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9" name="Google Shape;209;g33fcdadeb4d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00" y="1527100"/>
            <a:ext cx="8043990" cy="485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cdadeb4d_0_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D55"/>
              </a:buClr>
              <a:buSzPts val="4400"/>
              <a:buFont typeface="Georgia"/>
              <a:buNone/>
            </a:pPr>
            <a:r>
              <a:rPr lang="ru-RU"/>
              <a:t>Параметры нейронной сети</a:t>
            </a:r>
            <a:endParaRPr/>
          </a:p>
        </p:txBody>
      </p:sp>
      <p:sp>
        <p:nvSpPr>
          <p:cNvPr id="215" name="Google Shape;215;g33fcdadeb4d_0_43"/>
          <p:cNvSpPr/>
          <p:nvPr/>
        </p:nvSpPr>
        <p:spPr>
          <a:xfrm>
            <a:off x="1017925" y="1220900"/>
            <a:ext cx="2552700" cy="47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16" name="Google Shape;216;g33fcdadeb4d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613" y="1511725"/>
            <a:ext cx="5720779" cy="485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Литейная">
      <a:dk1>
        <a:srgbClr val="000000"/>
      </a:dk1>
      <a:lt1>
        <a:srgbClr val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Литейная">
      <a:dk1>
        <a:srgbClr val="000000"/>
      </a:dk1>
      <a:lt1>
        <a:srgbClr val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2019-11-01T14:08:11Z</dcterms:created>
  <dc:creator>Alex</dc:creator>
</cp:coreProperties>
</file>